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68" r:id="rId4"/>
    <p:sldId id="269" r:id="rId5"/>
    <p:sldId id="275" r:id="rId6"/>
    <p:sldId id="270" r:id="rId7"/>
    <p:sldId id="273" r:id="rId8"/>
    <p:sldId id="267" r:id="rId9"/>
    <p:sldId id="260" r:id="rId10"/>
    <p:sldId id="279" r:id="rId11"/>
    <p:sldId id="283" r:id="rId12"/>
    <p:sldId id="280" r:id="rId13"/>
    <p:sldId id="281" r:id="rId14"/>
    <p:sldId id="282" r:id="rId15"/>
    <p:sldId id="284" r:id="rId16"/>
    <p:sldId id="286" r:id="rId17"/>
    <p:sldId id="285" r:id="rId18"/>
    <p:sldId id="263" r:id="rId19"/>
    <p:sldId id="264" r:id="rId20"/>
    <p:sldId id="258" r:id="rId21"/>
    <p:sldId id="274" r:id="rId22"/>
    <p:sldId id="287"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76" d="100"/>
          <a:sy n="76" d="100"/>
        </p:scale>
        <p:origin x="132"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0EFD65-0778-400A-999A-4D4BD4E4EF10}"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78772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EFD65-0778-400A-999A-4D4BD4E4EF10}"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239535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EFD65-0778-400A-999A-4D4BD4E4EF10}"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2710504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EFD65-0778-400A-999A-4D4BD4E4EF10}"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4279575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0EFD65-0778-400A-999A-4D4BD4E4EF10}"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162504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0EFD65-0778-400A-999A-4D4BD4E4EF10}"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43669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EFD65-0778-400A-999A-4D4BD4E4EF10}"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265481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EFD65-0778-400A-999A-4D4BD4E4EF10}"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169614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EFD65-0778-400A-999A-4D4BD4E4EF10}"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39663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0EFD65-0778-400A-999A-4D4BD4E4EF10}"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418812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0EFD65-0778-400A-999A-4D4BD4E4EF10}"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FE322-ACDD-486A-94D4-C77775185B71}" type="slidenum">
              <a:rPr lang="en-US" smtClean="0"/>
              <a:t>‹#›</a:t>
            </a:fld>
            <a:endParaRPr lang="en-US"/>
          </a:p>
        </p:txBody>
      </p:sp>
    </p:spTree>
    <p:extLst>
      <p:ext uri="{BB962C8B-B14F-4D97-AF65-F5344CB8AC3E}">
        <p14:creationId xmlns:p14="http://schemas.microsoft.com/office/powerpoint/2010/main" val="47488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EFD65-0778-400A-999A-4D4BD4E4EF10}" type="datetimeFigureOut">
              <a:rPr lang="en-US" smtClean="0"/>
              <a:t>5/8/2018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FE322-ACDD-486A-94D4-C77775185B71}" type="slidenum">
              <a:rPr lang="en-US" smtClean="0"/>
              <a:t>‹#›</a:t>
            </a:fld>
            <a:endParaRPr lang="en-US"/>
          </a:p>
        </p:txBody>
      </p:sp>
    </p:spTree>
    <p:extLst>
      <p:ext uri="{BB962C8B-B14F-4D97-AF65-F5344CB8AC3E}">
        <p14:creationId xmlns:p14="http://schemas.microsoft.com/office/powerpoint/2010/main" val="3141098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ccofva.org/" TargetMode="External"/><Relationship Id="rId2" Type="http://schemas.openxmlformats.org/officeDocument/2006/relationships/hyperlink" Target="mailto:Jennifer.levine@cccofva.org" TargetMode="External"/><Relationship Id="rId1" Type="http://schemas.openxmlformats.org/officeDocument/2006/relationships/slideLayout" Target="../slideLayouts/slideLayout2.xml"/><Relationship Id="rId6" Type="http://schemas.openxmlformats.org/officeDocument/2006/relationships/hyperlink" Target="mailto:Cecilia.allen@rbha.org" TargetMode="External"/><Relationship Id="rId5" Type="http://schemas.openxmlformats.org/officeDocument/2006/relationships/hyperlink" Target="mailto:dtaylor@focusedoutreachrichmond.org" TargetMode="External"/><Relationship Id="rId4" Type="http://schemas.openxmlformats.org/officeDocument/2006/relationships/hyperlink" Target="mailto:bcordes@sjvmail.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Housing Programs Demystified</a:t>
            </a:r>
            <a:endParaRPr lang="en-US" dirty="0"/>
          </a:p>
        </p:txBody>
      </p:sp>
      <p:sp>
        <p:nvSpPr>
          <p:cNvPr id="3" name="Subtitle 2"/>
          <p:cNvSpPr>
            <a:spLocks noGrp="1"/>
          </p:cNvSpPr>
          <p:nvPr>
            <p:ph type="subTitle" idx="1"/>
          </p:nvPr>
        </p:nvSpPr>
        <p:spPr/>
        <p:txBody>
          <a:bodyPr/>
          <a:lstStyle/>
          <a:p>
            <a:r>
              <a:rPr lang="en-US" dirty="0" smtClean="0"/>
              <a:t>May 8, 2018</a:t>
            </a:r>
            <a:endParaRPr lang="en-US" dirty="0"/>
          </a:p>
        </p:txBody>
      </p:sp>
    </p:spTree>
    <p:extLst>
      <p:ext uri="{BB962C8B-B14F-4D97-AF65-F5344CB8AC3E}">
        <p14:creationId xmlns:p14="http://schemas.microsoft.com/office/powerpoint/2010/main" val="462062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Unit must be at or below fair market rent. </a:t>
            </a:r>
          </a:p>
          <a:p>
            <a:r>
              <a:rPr lang="en-US" dirty="0"/>
              <a:t>Efficiency $864,  1 bed $907, 2 bed $1042, 3 bed $1386</a:t>
            </a:r>
          </a:p>
          <a:p>
            <a:r>
              <a:rPr lang="en-US" dirty="0"/>
              <a:t>Must meet rent reasonableness.</a:t>
            </a:r>
          </a:p>
          <a:p>
            <a:r>
              <a:rPr lang="en-US" dirty="0"/>
              <a:t>Must have valid lease.</a:t>
            </a:r>
          </a:p>
          <a:p>
            <a:r>
              <a:rPr lang="en-US" dirty="0"/>
              <a:t>One-time habitability </a:t>
            </a:r>
            <a:r>
              <a:rPr lang="en-US" dirty="0" smtClean="0"/>
              <a:t>check-list</a:t>
            </a:r>
            <a:r>
              <a:rPr lang="en-US" dirty="0"/>
              <a:t> </a:t>
            </a:r>
            <a:r>
              <a:rPr lang="en-US" dirty="0" smtClean="0"/>
              <a:t>or Housing Quality Standards (HQS) inspection completed by the housing specialist. No wait time for the housing authority!</a:t>
            </a:r>
            <a:endParaRPr lang="en-US" dirty="0"/>
          </a:p>
          <a:p>
            <a:r>
              <a:rPr lang="en-US" dirty="0"/>
              <a:t>Lead paint visual assessment if children under age of 6 in household. </a:t>
            </a:r>
          </a:p>
          <a:p>
            <a:r>
              <a:rPr lang="en-US" dirty="0"/>
              <a:t>Landlord is aware of when assistance </a:t>
            </a:r>
            <a:r>
              <a:rPr lang="en-US" dirty="0" smtClean="0"/>
              <a:t>ends</a:t>
            </a:r>
          </a:p>
          <a:p>
            <a:r>
              <a:rPr lang="en-US" dirty="0" smtClean="0"/>
              <a:t>Clients participate in the process</a:t>
            </a:r>
            <a:endParaRPr lang="en-US" dirty="0"/>
          </a:p>
        </p:txBody>
      </p:sp>
    </p:spTree>
    <p:extLst>
      <p:ext uri="{BB962C8B-B14F-4D97-AF65-F5344CB8AC3E}">
        <p14:creationId xmlns:p14="http://schemas.microsoft.com/office/powerpoint/2010/main" val="181643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Veterans	</a:t>
            </a:r>
            <a:endParaRPr lang="en-US" dirty="0"/>
          </a:p>
        </p:txBody>
      </p:sp>
      <p:sp>
        <p:nvSpPr>
          <p:cNvPr id="3" name="Content Placeholder 2"/>
          <p:cNvSpPr>
            <a:spLocks noGrp="1"/>
          </p:cNvSpPr>
          <p:nvPr>
            <p:ph idx="1"/>
          </p:nvPr>
        </p:nvSpPr>
        <p:spPr/>
        <p:txBody>
          <a:bodyPr/>
          <a:lstStyle/>
          <a:p>
            <a:r>
              <a:rPr lang="en-US" dirty="0" smtClean="0"/>
              <a:t>Local efforts to end Veteran Homelessness and reach Functional Zero</a:t>
            </a:r>
          </a:p>
          <a:p>
            <a:r>
              <a:rPr lang="en-US" dirty="0" err="1" smtClean="0"/>
              <a:t>Vetlink</a:t>
            </a:r>
            <a:endParaRPr lang="en-US" dirty="0" smtClean="0"/>
          </a:p>
          <a:p>
            <a:pPr lvl="1"/>
            <a:r>
              <a:rPr lang="en-US" dirty="0" smtClean="0"/>
              <a:t>Veteran and non-Veteran agencies working together to identify and connect homeless veterans to services.</a:t>
            </a:r>
          </a:p>
          <a:p>
            <a:pPr lvl="1"/>
            <a:r>
              <a:rPr lang="en-US" dirty="0" smtClean="0"/>
              <a:t>In 2017, 297 veterans were housed through all of the agencies working together in </a:t>
            </a:r>
            <a:r>
              <a:rPr lang="en-US" dirty="0" err="1" smtClean="0"/>
              <a:t>Vetlink</a:t>
            </a:r>
            <a:r>
              <a:rPr lang="en-US" dirty="0" smtClean="0"/>
              <a:t>. </a:t>
            </a:r>
          </a:p>
          <a:p>
            <a:pPr lvl="1"/>
            <a:r>
              <a:rPr lang="en-US" dirty="0" smtClean="0"/>
              <a:t>Current goal is to house 88 homeless veterans between March 1, 2018- July 1, 2018.</a:t>
            </a:r>
          </a:p>
          <a:p>
            <a:pPr lvl="2"/>
            <a:r>
              <a:rPr lang="en-US" dirty="0" smtClean="0"/>
              <a:t>Total housed so far is 26 veterans</a:t>
            </a:r>
          </a:p>
          <a:p>
            <a:pPr lvl="2"/>
            <a:r>
              <a:rPr lang="en-US" dirty="0" err="1" smtClean="0"/>
              <a:t>Vetlink</a:t>
            </a:r>
            <a:r>
              <a:rPr lang="en-US" dirty="0" smtClean="0"/>
              <a:t> will need to house 22 veterans monthly to reach the goal and hit Functional Zero by Aug 2019</a:t>
            </a:r>
          </a:p>
        </p:txBody>
      </p:sp>
    </p:spTree>
    <p:extLst>
      <p:ext uri="{BB962C8B-B14F-4D97-AF65-F5344CB8AC3E}">
        <p14:creationId xmlns:p14="http://schemas.microsoft.com/office/powerpoint/2010/main" val="310869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Veterans</a:t>
            </a:r>
            <a:endParaRPr lang="en-US" dirty="0"/>
          </a:p>
        </p:txBody>
      </p:sp>
      <p:sp>
        <p:nvSpPr>
          <p:cNvPr id="3" name="Content Placeholder 2"/>
          <p:cNvSpPr>
            <a:spLocks noGrp="1"/>
          </p:cNvSpPr>
          <p:nvPr>
            <p:ph idx="1"/>
          </p:nvPr>
        </p:nvSpPr>
        <p:spPr>
          <a:xfrm>
            <a:off x="292100" y="2101851"/>
            <a:ext cx="10515600" cy="4351338"/>
          </a:xfrm>
        </p:spPr>
        <p:txBody>
          <a:bodyPr>
            <a:normAutofit fontScale="92500" lnSpcReduction="20000"/>
          </a:bodyPr>
          <a:lstStyle/>
          <a:p>
            <a:r>
              <a:rPr lang="en-US" dirty="0" smtClean="0"/>
              <a:t>Supportive Services for Veteran Families (SSVF) through Virginia Supportive Housing provides rapid rehousing and prevention services.</a:t>
            </a:r>
          </a:p>
          <a:p>
            <a:pPr lvl="1"/>
            <a:r>
              <a:rPr lang="en-US" dirty="0" smtClean="0"/>
              <a:t>Rapid Rehousing services help individuals who are currently homeless but may have fewer barriers to housing. </a:t>
            </a:r>
          </a:p>
          <a:p>
            <a:pPr lvl="1"/>
            <a:r>
              <a:rPr lang="en-US" dirty="0" smtClean="0"/>
              <a:t>Can negotiate rental assistance from security deposit and first month’s rent to several months rent based on individual’s need and program’s availability. </a:t>
            </a:r>
          </a:p>
          <a:p>
            <a:pPr lvl="1"/>
            <a:r>
              <a:rPr lang="en-US" dirty="0" smtClean="0"/>
              <a:t>Prevention services help individuals or families that are behind on rent that are facing eviction.</a:t>
            </a:r>
          </a:p>
          <a:p>
            <a:pPr lvl="1"/>
            <a:r>
              <a:rPr lang="en-US" dirty="0" smtClean="0"/>
              <a:t>Both programs provide direct payment to landlord/property management for security deposit and monthly rent. </a:t>
            </a:r>
          </a:p>
          <a:p>
            <a:pPr lvl="1"/>
            <a:r>
              <a:rPr lang="en-US" dirty="0" smtClean="0"/>
              <a:t>HQS housing inspections are completed by the housing specialist. No long wait for a housing authority. </a:t>
            </a:r>
          </a:p>
          <a:p>
            <a:pPr lvl="1"/>
            <a:r>
              <a:rPr lang="en-US" dirty="0" smtClean="0"/>
              <a:t>Case management is provided to assist individuals in developing the necessary skills to prevent from late or missing rental payments. </a:t>
            </a:r>
          </a:p>
          <a:p>
            <a:pPr lvl="2"/>
            <a:r>
              <a:rPr lang="en-US" dirty="0" smtClean="0"/>
              <a:t>Connection to employment, money management, and daily living skills</a:t>
            </a:r>
          </a:p>
          <a:p>
            <a:pPr lvl="2"/>
            <a:endParaRPr lang="en-US" dirty="0" smtClean="0"/>
          </a:p>
          <a:p>
            <a:endParaRPr lang="en-US" dirty="0"/>
          </a:p>
        </p:txBody>
      </p:sp>
      <p:pic>
        <p:nvPicPr>
          <p:cNvPr id="3074" name="Picture 2" descr="https://mail.google.com/mail/u/1/?ui=2&amp;ik=dc10108561&amp;view=fimg&amp;th=1633dbd261cb2f3d&amp;attid=0.2&amp;disp=emb&amp;realattid=ii_jgx3h1j22_1633db7e8e79acb6&amp;attbid=ANGjdJ8n7A4zhLPHBILYRdVp12azTXbAMqWBSnF8M0OTZawA6vd9UWdQN6_z9O3JOSxjwlYrtIWDxtviCZvKcR5woSj26ryx_vDSzGyFHK_nHvzr6rGAhYKz5x4cCV4&amp;sz=w400-h252&amp;ats=1525785714736&amp;rm=1633dbd261cb2f3d&amp;zw&amp;ats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6600" y="213698"/>
            <a:ext cx="2565400" cy="162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416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Veterans</a:t>
            </a:r>
            <a:endParaRPr lang="en-US" dirty="0"/>
          </a:p>
        </p:txBody>
      </p:sp>
      <p:sp>
        <p:nvSpPr>
          <p:cNvPr id="3" name="Content Placeholder 2"/>
          <p:cNvSpPr>
            <a:spLocks noGrp="1"/>
          </p:cNvSpPr>
          <p:nvPr>
            <p:ph idx="1"/>
          </p:nvPr>
        </p:nvSpPr>
        <p:spPr/>
        <p:txBody>
          <a:bodyPr>
            <a:normAutofit/>
          </a:bodyPr>
          <a:lstStyle/>
          <a:p>
            <a:r>
              <a:rPr lang="en-US" dirty="0"/>
              <a:t>HUD-VASH is a permanent supportive housing program that is national. Locally it is </a:t>
            </a:r>
            <a:r>
              <a:rPr lang="en-US" dirty="0" smtClean="0"/>
              <a:t>assisted through </a:t>
            </a:r>
            <a:r>
              <a:rPr lang="en-US" dirty="0"/>
              <a:t>Hunter Holmes McGuire  VAMC</a:t>
            </a:r>
            <a:r>
              <a:rPr lang="en-US" dirty="0" smtClean="0"/>
              <a:t>.</a:t>
            </a:r>
          </a:p>
          <a:p>
            <a:pPr lvl="1"/>
            <a:r>
              <a:rPr lang="en-US" dirty="0" smtClean="0"/>
              <a:t>Individuals must be homeless and disabled to qualify.</a:t>
            </a:r>
            <a:endParaRPr lang="en-US" dirty="0"/>
          </a:p>
          <a:p>
            <a:pPr lvl="1"/>
            <a:r>
              <a:rPr lang="en-US" dirty="0"/>
              <a:t>Vouchers are Section 8 Housing Choice Vouchers. </a:t>
            </a:r>
          </a:p>
          <a:p>
            <a:pPr lvl="1"/>
            <a:r>
              <a:rPr lang="en-US" dirty="0"/>
              <a:t>Vouchers go through VHDA or RRHA</a:t>
            </a:r>
            <a:r>
              <a:rPr lang="en-US" dirty="0" smtClean="0"/>
              <a:t>.</a:t>
            </a:r>
          </a:p>
          <a:p>
            <a:pPr lvl="2"/>
            <a:r>
              <a:rPr lang="en-US" dirty="0" smtClean="0"/>
              <a:t>Housing inspections are completed through the respected agencies</a:t>
            </a:r>
            <a:r>
              <a:rPr lang="en-US" dirty="0"/>
              <a:t> </a:t>
            </a:r>
            <a:r>
              <a:rPr lang="en-US" dirty="0" smtClean="0"/>
              <a:t>prior to move in.</a:t>
            </a:r>
            <a:endParaRPr lang="en-US" dirty="0"/>
          </a:p>
          <a:p>
            <a:pPr lvl="1"/>
            <a:r>
              <a:rPr lang="en-US" dirty="0"/>
              <a:t>Individuals pay 30% of income towards rent or a minimum of $50 per month. Voucher pays the rest.  </a:t>
            </a:r>
          </a:p>
          <a:p>
            <a:pPr lvl="1"/>
            <a:r>
              <a:rPr lang="en-US" dirty="0" smtClean="0"/>
              <a:t>Case </a:t>
            </a:r>
            <a:r>
              <a:rPr lang="en-US" dirty="0"/>
              <a:t>managers at McGuire VAMC work directly with the veterans housed through the program</a:t>
            </a:r>
            <a:r>
              <a:rPr lang="en-US" dirty="0" smtClean="0"/>
              <a:t>.</a:t>
            </a:r>
          </a:p>
          <a:p>
            <a:pPr lvl="2"/>
            <a:r>
              <a:rPr lang="en-US" dirty="0" smtClean="0"/>
              <a:t>Daily living skills, money management, job training, etc. </a:t>
            </a:r>
            <a:endParaRPr lang="en-US" dirty="0"/>
          </a:p>
        </p:txBody>
      </p:sp>
    </p:spTree>
    <p:extLst>
      <p:ext uri="{BB962C8B-B14F-4D97-AF65-F5344CB8AC3E}">
        <p14:creationId xmlns:p14="http://schemas.microsoft.com/office/powerpoint/2010/main" val="2239889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Veterans	</a:t>
            </a:r>
            <a:endParaRPr lang="en-US" dirty="0"/>
          </a:p>
        </p:txBody>
      </p:sp>
      <p:sp>
        <p:nvSpPr>
          <p:cNvPr id="3" name="Content Placeholder 2"/>
          <p:cNvSpPr>
            <a:spLocks noGrp="1"/>
          </p:cNvSpPr>
          <p:nvPr>
            <p:ph idx="1"/>
          </p:nvPr>
        </p:nvSpPr>
        <p:spPr/>
        <p:txBody>
          <a:bodyPr/>
          <a:lstStyle/>
          <a:p>
            <a:r>
              <a:rPr lang="en-US" dirty="0" smtClean="0"/>
              <a:t>Focused Outreach Richmond (FOR)</a:t>
            </a:r>
          </a:p>
          <a:p>
            <a:pPr lvl="1"/>
            <a:r>
              <a:rPr lang="en-US" dirty="0" smtClean="0"/>
              <a:t>Works directly with veterans and other services providers to assist with preparing veterans for housing and maintaining housing.</a:t>
            </a:r>
          </a:p>
          <a:p>
            <a:pPr lvl="1"/>
            <a:r>
              <a:rPr lang="en-US" dirty="0" smtClean="0"/>
              <a:t>FOR staff continues to work with individuals once entering housing for up to six months. </a:t>
            </a:r>
          </a:p>
          <a:p>
            <a:pPr lvl="1"/>
            <a:r>
              <a:rPr lang="en-US" dirty="0" smtClean="0"/>
              <a:t>FOR staff does not have direct financial assistance but they do housing search and locate housing for the veterans who may also enrolled in the Rapid Rehousing programs or HUD-VASH</a:t>
            </a:r>
            <a:endParaRPr lang="en-US" dirty="0"/>
          </a:p>
        </p:txBody>
      </p:sp>
    </p:spTree>
    <p:extLst>
      <p:ext uri="{BB962C8B-B14F-4D97-AF65-F5344CB8AC3E}">
        <p14:creationId xmlns:p14="http://schemas.microsoft.com/office/powerpoint/2010/main" val="643975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a:t>
            </a:r>
            <a:endParaRPr lang="en-US" dirty="0"/>
          </a:p>
        </p:txBody>
      </p:sp>
      <p:sp>
        <p:nvSpPr>
          <p:cNvPr id="3" name="Content Placeholder 2"/>
          <p:cNvSpPr>
            <a:spLocks noGrp="1"/>
          </p:cNvSpPr>
          <p:nvPr>
            <p:ph idx="1"/>
          </p:nvPr>
        </p:nvSpPr>
        <p:spPr/>
        <p:txBody>
          <a:bodyPr/>
          <a:lstStyle/>
          <a:p>
            <a:r>
              <a:rPr lang="en-US" dirty="0" smtClean="0"/>
              <a:t>During the January 2018 point-in-time count, 608 people were staying in PSH, a type of permanent housing that requires a disability for entry.</a:t>
            </a:r>
          </a:p>
          <a:p>
            <a:r>
              <a:rPr lang="en-US" dirty="0" smtClean="0"/>
              <a:t>Typically, about 90% of PSH clients remain in their housing every year.</a:t>
            </a:r>
          </a:p>
          <a:p>
            <a:r>
              <a:rPr lang="en-US" dirty="0" smtClean="0"/>
              <a:t>Approximately 58% meet the definition of being chronically homeless at entry into PSH.</a:t>
            </a:r>
          </a:p>
          <a:p>
            <a:r>
              <a:rPr lang="en-US" dirty="0" smtClean="0"/>
              <a:t>59% of people in PSH are able to increase their income, most often by accessing mainstream benefits. </a:t>
            </a:r>
          </a:p>
          <a:p>
            <a:r>
              <a:rPr lang="en-US" dirty="0" smtClean="0"/>
              <a:t>On average, a person in PSH has been there for over six years.</a:t>
            </a:r>
          </a:p>
        </p:txBody>
      </p:sp>
    </p:spTree>
    <p:extLst>
      <p:ext uri="{BB962C8B-B14F-4D97-AF65-F5344CB8AC3E}">
        <p14:creationId xmlns:p14="http://schemas.microsoft.com/office/powerpoint/2010/main" val="460367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a:t>
            </a:r>
            <a:endParaRPr lang="en-US" dirty="0"/>
          </a:p>
        </p:txBody>
      </p:sp>
      <p:sp>
        <p:nvSpPr>
          <p:cNvPr id="3" name="Content Placeholder 2"/>
          <p:cNvSpPr>
            <a:spLocks noGrp="1"/>
          </p:cNvSpPr>
          <p:nvPr>
            <p:ph idx="1"/>
          </p:nvPr>
        </p:nvSpPr>
        <p:spPr/>
        <p:txBody>
          <a:bodyPr/>
          <a:lstStyle/>
          <a:p>
            <a:r>
              <a:rPr lang="en-US" dirty="0" smtClean="0"/>
              <a:t>New state efforts through the Department of Behavioral Health and Developmental Services to reduce homelessness and provide permanent stable housing</a:t>
            </a:r>
          </a:p>
          <a:p>
            <a:r>
              <a:rPr lang="en-US" dirty="0" smtClean="0"/>
              <a:t>Richmond Behavioral Health Authority started in October 2016. </a:t>
            </a:r>
          </a:p>
          <a:p>
            <a:pPr lvl="1"/>
            <a:r>
              <a:rPr lang="en-US" dirty="0" smtClean="0"/>
              <a:t>85 individuals housed since October 2016 </a:t>
            </a:r>
            <a:endParaRPr lang="en-US" dirty="0"/>
          </a:p>
          <a:p>
            <a:pPr lvl="1"/>
            <a:r>
              <a:rPr lang="en-US" dirty="0"/>
              <a:t>90% is still in </a:t>
            </a:r>
            <a:r>
              <a:rPr lang="en-US" dirty="0" smtClean="0"/>
              <a:t>housing</a:t>
            </a:r>
          </a:p>
          <a:p>
            <a:r>
              <a:rPr lang="en-US" dirty="0" smtClean="0"/>
              <a:t>Henrico Mental Health started in November 2017</a:t>
            </a:r>
          </a:p>
          <a:p>
            <a:pPr lvl="1"/>
            <a:r>
              <a:rPr lang="en-US" dirty="0" smtClean="0"/>
              <a:t>7 individuals housed so far</a:t>
            </a:r>
          </a:p>
          <a:p>
            <a:pPr lvl="1"/>
            <a:r>
              <a:rPr lang="en-US" dirty="0" smtClean="0"/>
              <a:t>100% is still in housing</a:t>
            </a:r>
          </a:p>
          <a:p>
            <a:pPr lvl="1"/>
            <a:endParaRPr lang="en-US" dirty="0" smtClean="0"/>
          </a:p>
        </p:txBody>
      </p:sp>
    </p:spTree>
    <p:extLst>
      <p:ext uri="{BB962C8B-B14F-4D97-AF65-F5344CB8AC3E}">
        <p14:creationId xmlns:p14="http://schemas.microsoft.com/office/powerpoint/2010/main" val="1355548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	</a:t>
            </a:r>
            <a:endParaRPr lang="en-US" dirty="0"/>
          </a:p>
        </p:txBody>
      </p:sp>
      <p:sp>
        <p:nvSpPr>
          <p:cNvPr id="3" name="Content Placeholder 2"/>
          <p:cNvSpPr>
            <a:spLocks noGrp="1"/>
          </p:cNvSpPr>
          <p:nvPr>
            <p:ph idx="1"/>
          </p:nvPr>
        </p:nvSpPr>
        <p:spPr>
          <a:xfrm>
            <a:off x="584200" y="2320925"/>
            <a:ext cx="10515600" cy="4351338"/>
          </a:xfrm>
        </p:spPr>
        <p:txBody>
          <a:bodyPr/>
          <a:lstStyle/>
          <a:p>
            <a:r>
              <a:rPr lang="en-US" dirty="0" smtClean="0"/>
              <a:t>Permanent housing for families/individuals who need long-term housing that is connected to an on-going supportive services program</a:t>
            </a:r>
          </a:p>
          <a:p>
            <a:r>
              <a:rPr lang="en-US" dirty="0" smtClean="0"/>
              <a:t>Agencies include:</a:t>
            </a:r>
          </a:p>
          <a:p>
            <a:pPr lvl="1"/>
            <a:r>
              <a:rPr lang="en-US" dirty="0" smtClean="0"/>
              <a:t>Henrico Mental Health</a:t>
            </a:r>
          </a:p>
          <a:p>
            <a:pPr lvl="1"/>
            <a:r>
              <a:rPr lang="en-US" dirty="0" err="1" smtClean="0"/>
              <a:t>HomeAgain</a:t>
            </a:r>
            <a:endParaRPr lang="en-US" dirty="0" smtClean="0"/>
          </a:p>
          <a:p>
            <a:pPr lvl="1"/>
            <a:r>
              <a:rPr lang="en-US" dirty="0" smtClean="0"/>
              <a:t>HUD-VASH for Veterans</a:t>
            </a:r>
          </a:p>
          <a:p>
            <a:pPr lvl="1"/>
            <a:r>
              <a:rPr lang="en-US" dirty="0" smtClean="0"/>
              <a:t>Richmond Behavioral Health Authority (</a:t>
            </a:r>
            <a:r>
              <a:rPr lang="en-US" dirty="0" err="1" smtClean="0"/>
              <a:t>HomeConnect</a:t>
            </a:r>
            <a:r>
              <a:rPr lang="en-US" dirty="0" smtClean="0"/>
              <a:t>)</a:t>
            </a:r>
          </a:p>
          <a:p>
            <a:pPr lvl="1"/>
            <a:r>
              <a:rPr lang="en-US" dirty="0" smtClean="0"/>
              <a:t>Virginia Supportive Housing ( Shelter + Care, A Place to Start, and </a:t>
            </a:r>
            <a:r>
              <a:rPr lang="en-US" dirty="0" err="1" smtClean="0"/>
              <a:t>Homelink</a:t>
            </a:r>
            <a:r>
              <a:rPr lang="en-US" dirty="0" smtClean="0"/>
              <a:t>)</a:t>
            </a:r>
          </a:p>
          <a:p>
            <a:pPr marL="0" indent="0">
              <a:buNone/>
            </a:pPr>
            <a:endParaRPr lang="en-US" dirty="0"/>
          </a:p>
        </p:txBody>
      </p:sp>
      <p:pic>
        <p:nvPicPr>
          <p:cNvPr id="4098" name="Picture 2" descr="Image result for permanent supportive hou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0" y="212667"/>
            <a:ext cx="2692400" cy="1793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013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a:t>
            </a:r>
            <a:endParaRPr lang="en-US" dirty="0"/>
          </a:p>
        </p:txBody>
      </p:sp>
      <p:sp>
        <p:nvSpPr>
          <p:cNvPr id="3" name="Content Placeholder 2"/>
          <p:cNvSpPr>
            <a:spLocks noGrp="1"/>
          </p:cNvSpPr>
          <p:nvPr>
            <p:ph idx="1"/>
          </p:nvPr>
        </p:nvSpPr>
        <p:spPr/>
        <p:txBody>
          <a:bodyPr>
            <a:normAutofit/>
          </a:bodyPr>
          <a:lstStyle/>
          <a:p>
            <a:r>
              <a:rPr lang="en-US" dirty="0" smtClean="0"/>
              <a:t>Target populations (may vary from agencies). Most populations include:</a:t>
            </a:r>
          </a:p>
          <a:p>
            <a:pPr lvl="1"/>
            <a:r>
              <a:rPr lang="en-US" dirty="0" smtClean="0"/>
              <a:t>Single Adults or Families (depends on agency)</a:t>
            </a:r>
          </a:p>
          <a:p>
            <a:pPr lvl="1"/>
            <a:r>
              <a:rPr lang="en-US" dirty="0" smtClean="0"/>
              <a:t>Chronically Homeless</a:t>
            </a:r>
          </a:p>
          <a:p>
            <a:pPr lvl="1"/>
            <a:r>
              <a:rPr lang="en-US" dirty="0" smtClean="0"/>
              <a:t>Disability (depending on the program they may have specifics for mental health, substance abuse, and or physical)</a:t>
            </a:r>
          </a:p>
          <a:p>
            <a:pPr lvl="1"/>
            <a:r>
              <a:rPr lang="en-US" dirty="0" smtClean="0"/>
              <a:t>Data from homeless shelters and outreach workers assist with identifying individuals for the programs</a:t>
            </a:r>
            <a:endParaRPr lang="en-US" dirty="0"/>
          </a:p>
        </p:txBody>
      </p:sp>
    </p:spTree>
    <p:extLst>
      <p:ext uri="{BB962C8B-B14F-4D97-AF65-F5344CB8AC3E}">
        <p14:creationId xmlns:p14="http://schemas.microsoft.com/office/powerpoint/2010/main" val="2164493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Supportive Housing </a:t>
            </a:r>
            <a:endParaRPr lang="en-US" dirty="0"/>
          </a:p>
        </p:txBody>
      </p:sp>
      <p:sp>
        <p:nvSpPr>
          <p:cNvPr id="3" name="Content Placeholder 2"/>
          <p:cNvSpPr>
            <a:spLocks noGrp="1"/>
          </p:cNvSpPr>
          <p:nvPr>
            <p:ph idx="1"/>
          </p:nvPr>
        </p:nvSpPr>
        <p:spPr/>
        <p:txBody>
          <a:bodyPr/>
          <a:lstStyle/>
          <a:p>
            <a:pPr lvl="1"/>
            <a:r>
              <a:rPr lang="en-US" dirty="0" smtClean="0"/>
              <a:t>Benefits of Permanent Supportive Housing</a:t>
            </a:r>
          </a:p>
          <a:p>
            <a:pPr lvl="2"/>
            <a:r>
              <a:rPr lang="en-US" dirty="0" smtClean="0"/>
              <a:t>Working with a housing specialist and case managers</a:t>
            </a:r>
          </a:p>
          <a:p>
            <a:pPr lvl="3"/>
            <a:r>
              <a:rPr lang="en-US" dirty="0" smtClean="0"/>
              <a:t>Housing Specialists work with the individuals to locate housing and MAINTAIN it! </a:t>
            </a:r>
          </a:p>
          <a:p>
            <a:pPr lvl="3"/>
            <a:r>
              <a:rPr lang="en-US" dirty="0" smtClean="0"/>
              <a:t>A relationship with the Housing Specialist for continued support throughout residency!</a:t>
            </a:r>
          </a:p>
          <a:p>
            <a:pPr lvl="3"/>
            <a:r>
              <a:rPr lang="en-US" dirty="0" smtClean="0"/>
              <a:t>Case managers provide continued support for individual’s needs.</a:t>
            </a:r>
          </a:p>
          <a:p>
            <a:pPr lvl="3"/>
            <a:r>
              <a:rPr lang="en-US" dirty="0" smtClean="0"/>
              <a:t>Peer specialist may also be utilized to assist individuals with transitioning into housing.</a:t>
            </a:r>
          </a:p>
          <a:p>
            <a:pPr lvl="2"/>
            <a:r>
              <a:rPr lang="en-US" dirty="0" smtClean="0"/>
              <a:t>Rental subsidy is provided. Individuals with income pay 30% of their adjusted gross income towards rent and utilities and the program covers the rest.  Those without income the rental subsidy pays the entire rent and provides an utility allowance both are paid directly to the landlord and utility companies. </a:t>
            </a:r>
          </a:p>
          <a:p>
            <a:pPr lvl="2"/>
            <a:r>
              <a:rPr lang="en-US" dirty="0" smtClean="0"/>
              <a:t>Yearly and monthly housing inspections are completed by housing specialists while in the program. </a:t>
            </a:r>
          </a:p>
          <a:p>
            <a:pPr lvl="2"/>
            <a:endParaRPr lang="en-US" dirty="0" smtClean="0"/>
          </a:p>
          <a:p>
            <a:endParaRPr lang="en-US" dirty="0"/>
          </a:p>
        </p:txBody>
      </p:sp>
    </p:spTree>
    <p:extLst>
      <p:ext uri="{BB962C8B-B14F-4D97-AF65-F5344CB8AC3E}">
        <p14:creationId xmlns:p14="http://schemas.microsoft.com/office/powerpoint/2010/main" val="312603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a:t>
            </a:r>
            <a:endParaRPr lang="en-US" dirty="0"/>
          </a:p>
        </p:txBody>
      </p:sp>
      <p:sp>
        <p:nvSpPr>
          <p:cNvPr id="3" name="Content Placeholder 2"/>
          <p:cNvSpPr>
            <a:spLocks noGrp="1"/>
          </p:cNvSpPr>
          <p:nvPr>
            <p:ph idx="1"/>
          </p:nvPr>
        </p:nvSpPr>
        <p:spPr/>
        <p:txBody>
          <a:bodyPr/>
          <a:lstStyle/>
          <a:p>
            <a:r>
              <a:rPr lang="en-US" dirty="0"/>
              <a:t>Jennifer Levine, </a:t>
            </a:r>
            <a:r>
              <a:rPr lang="en-US" dirty="0" smtClean="0"/>
              <a:t>Housing Specialist, Commonwealth Catholic Charities</a:t>
            </a:r>
          </a:p>
          <a:p>
            <a:r>
              <a:rPr lang="en-US" dirty="0"/>
              <a:t>Briggitte </a:t>
            </a:r>
            <a:r>
              <a:rPr lang="en-US" dirty="0" smtClean="0"/>
              <a:t>Cordes, Housing Specialist, Saint Joseph’s Villa</a:t>
            </a:r>
          </a:p>
          <a:p>
            <a:r>
              <a:rPr lang="en-US" dirty="0" smtClean="0"/>
              <a:t>Desiree Taylor, Lead Case Manager, Focused Outreach Richmond</a:t>
            </a:r>
          </a:p>
          <a:p>
            <a:r>
              <a:rPr lang="en-US" dirty="0" smtClean="0"/>
              <a:t>Celie Allen, Housing Specialist, Richmond Behavioral Health Authority</a:t>
            </a:r>
            <a:endParaRPr lang="en-US" dirty="0"/>
          </a:p>
          <a:p>
            <a:endParaRPr lang="en-US" dirty="0"/>
          </a:p>
        </p:txBody>
      </p:sp>
    </p:spTree>
    <p:extLst>
      <p:ext uri="{BB962C8B-B14F-4D97-AF65-F5344CB8AC3E}">
        <p14:creationId xmlns:p14="http://schemas.microsoft.com/office/powerpoint/2010/main" val="138247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 in Homelessness in Richmond with Housing Programs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4839" y="1825625"/>
            <a:ext cx="7942322" cy="4351338"/>
          </a:xfrm>
        </p:spPr>
      </p:pic>
    </p:spTree>
    <p:extLst>
      <p:ext uri="{BB962C8B-B14F-4D97-AF65-F5344CB8AC3E}">
        <p14:creationId xmlns:p14="http://schemas.microsoft.com/office/powerpoint/2010/main" val="1529463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10515600" cy="3327401"/>
          </a:xfrm>
        </p:spPr>
        <p:txBody>
          <a:bodyPr>
            <a:normAutofit fontScale="90000"/>
          </a:bodyPr>
          <a:lstStyle/>
          <a:p>
            <a:r>
              <a:rPr lang="en-US" dirty="0" smtClean="0"/>
              <a:t>Landlord Engagement Event </a:t>
            </a:r>
            <a:r>
              <a:rPr lang="en-US" dirty="0" smtClean="0">
                <a:solidFill>
                  <a:schemeClr val="accent1"/>
                </a:solidFill>
              </a:rPr>
              <a:t/>
            </a:r>
            <a:br>
              <a:rPr lang="en-US" dirty="0" smtClean="0">
                <a:solidFill>
                  <a:schemeClr val="accent1"/>
                </a:solidFill>
              </a:rPr>
            </a:br>
            <a:r>
              <a:rPr lang="en-US" dirty="0" smtClean="0"/>
              <a:t/>
            </a:r>
            <a:br>
              <a:rPr lang="en-US" dirty="0" smtClean="0"/>
            </a:br>
            <a:r>
              <a:rPr lang="en-US" dirty="0" smtClean="0"/>
              <a:t>June 27, 2018,  3PM – 4PM</a:t>
            </a:r>
            <a:br>
              <a:rPr lang="en-US" dirty="0" smtClean="0"/>
            </a:br>
            <a:r>
              <a:rPr lang="en-US" dirty="0" smtClean="0"/>
              <a:t>Downstairs Auditorium of </a:t>
            </a:r>
            <a:br>
              <a:rPr lang="en-US" dirty="0" smtClean="0"/>
            </a:br>
            <a:r>
              <a:rPr lang="en-US" dirty="0" smtClean="0"/>
              <a:t>Richmond Public Library </a:t>
            </a:r>
            <a:br>
              <a:rPr lang="en-US" dirty="0" smtClean="0"/>
            </a:br>
            <a:r>
              <a:rPr lang="en-US" dirty="0" smtClean="0"/>
              <a:t>101 E. Franklin St, Richmond, VA 23219</a:t>
            </a:r>
            <a:endParaRPr lang="en-US" dirty="0"/>
          </a:p>
        </p:txBody>
      </p:sp>
      <p:sp>
        <p:nvSpPr>
          <p:cNvPr id="3" name="Content Placeholder 2"/>
          <p:cNvSpPr>
            <a:spLocks noGrp="1"/>
          </p:cNvSpPr>
          <p:nvPr>
            <p:ph idx="1"/>
          </p:nvPr>
        </p:nvSpPr>
        <p:spPr>
          <a:xfrm>
            <a:off x="1524000" y="3937000"/>
            <a:ext cx="7480300" cy="1371600"/>
          </a:xfrm>
        </p:spPr>
        <p:txBody>
          <a:bodyPr>
            <a:normAutofit lnSpcReduction="10000"/>
          </a:bodyPr>
          <a:lstStyle/>
          <a:p>
            <a:r>
              <a:rPr lang="en-US" dirty="0" smtClean="0"/>
              <a:t>More agency specific on programs. </a:t>
            </a:r>
          </a:p>
          <a:p>
            <a:r>
              <a:rPr lang="en-US" dirty="0" smtClean="0"/>
              <a:t>Light snacks and refreshments. </a:t>
            </a:r>
          </a:p>
          <a:p>
            <a:r>
              <a:rPr lang="en-US" dirty="0" smtClean="0"/>
              <a:t>Flyers on tables. </a:t>
            </a:r>
            <a:endParaRPr lang="en-US" dirty="0"/>
          </a:p>
        </p:txBody>
      </p:sp>
    </p:spTree>
    <p:extLst>
      <p:ext uri="{BB962C8B-B14F-4D97-AF65-F5344CB8AC3E}">
        <p14:creationId xmlns:p14="http://schemas.microsoft.com/office/powerpoint/2010/main" val="1594237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noAutofit/>
          </a:bodyPr>
          <a:lstStyle/>
          <a:p>
            <a:r>
              <a:rPr lang="en-US" sz="2400" dirty="0"/>
              <a:t>Jennifer Levine, M.S. Human </a:t>
            </a:r>
            <a:r>
              <a:rPr lang="en-US" sz="2400" dirty="0" smtClean="0"/>
              <a:t>Services, Housing Specialist; Commonwealth </a:t>
            </a:r>
            <a:r>
              <a:rPr lang="en-US" sz="2400" dirty="0"/>
              <a:t>Catholic </a:t>
            </a:r>
            <a:r>
              <a:rPr lang="en-US" sz="2400" dirty="0" smtClean="0"/>
              <a:t>Charities 511 </a:t>
            </a:r>
            <a:r>
              <a:rPr lang="en-US" sz="2400" dirty="0"/>
              <a:t>West Grace </a:t>
            </a:r>
            <a:r>
              <a:rPr lang="en-US" sz="2400" dirty="0" smtClean="0"/>
              <a:t>St.; Richmond</a:t>
            </a:r>
            <a:r>
              <a:rPr lang="en-US" sz="2400" dirty="0"/>
              <a:t>, VA </a:t>
            </a:r>
            <a:r>
              <a:rPr lang="en-US" sz="2400" dirty="0" smtClean="0"/>
              <a:t>23220. Phone 804-545-5034. Fax 804-648-4931; </a:t>
            </a:r>
            <a:r>
              <a:rPr lang="en-US" sz="2400" dirty="0" smtClean="0">
                <a:hlinkClick r:id="rId2"/>
              </a:rPr>
              <a:t>Jennifer.levine@cccofva.org</a:t>
            </a:r>
            <a:r>
              <a:rPr lang="en-US" sz="2400" dirty="0" smtClean="0"/>
              <a:t> </a:t>
            </a:r>
            <a:r>
              <a:rPr lang="en-US" sz="2400" u="sng" dirty="0" smtClean="0">
                <a:hlinkClick r:id="rId3"/>
              </a:rPr>
              <a:t>www.cccofva.org</a:t>
            </a:r>
            <a:endParaRPr lang="en-US" sz="2400" dirty="0"/>
          </a:p>
          <a:p>
            <a:r>
              <a:rPr lang="en-US" sz="2400" dirty="0" smtClean="0"/>
              <a:t>Briggitte Cordes, CHC, HSRCC. Certified Housing Counselor, Flagler Housing and Homeless Services. St. Joseph’s Villa 8000 Brook Rd; Richmond, VA 23227. Phone: 804-553-3243; Cell 804-874-4902; Fax: 804-553-3271; </a:t>
            </a:r>
            <a:r>
              <a:rPr lang="en-US" sz="2400" dirty="0" smtClean="0">
                <a:hlinkClick r:id="rId4"/>
              </a:rPr>
              <a:t>bcordes@sjvmail.net</a:t>
            </a:r>
            <a:r>
              <a:rPr lang="en-US" sz="2400" dirty="0" smtClean="0"/>
              <a:t> </a:t>
            </a:r>
          </a:p>
          <a:p>
            <a:r>
              <a:rPr lang="en-US" sz="2400" dirty="0" smtClean="0"/>
              <a:t>Desiree Taylor, M.S., Case Manager; Focused Outreach Richmond 400 Commerce Rd; Richmond, VA 23224. Phone: 804-510-0218; </a:t>
            </a:r>
            <a:r>
              <a:rPr lang="en-US" sz="2400" dirty="0" smtClean="0">
                <a:hlinkClick r:id="rId5"/>
              </a:rPr>
              <a:t>dtaylor@focusedoutreachrichmond.org</a:t>
            </a:r>
            <a:endParaRPr lang="en-US" sz="2400" dirty="0" smtClean="0"/>
          </a:p>
          <a:p>
            <a:r>
              <a:rPr lang="en-US" sz="2400" dirty="0" smtClean="0"/>
              <a:t>Celie Allen, MSW, Housing Specialist; Richmond Behavioral Health Authority 107 S. 5</a:t>
            </a:r>
            <a:r>
              <a:rPr lang="en-US" sz="2400" baseline="30000" dirty="0" smtClean="0"/>
              <a:t>th</a:t>
            </a:r>
            <a:r>
              <a:rPr lang="en-US" sz="2400" dirty="0" smtClean="0"/>
              <a:t> St; Richmond, VA 23219. Cell: 804-624-0254; Fax: 804-819-4248; </a:t>
            </a:r>
            <a:r>
              <a:rPr lang="en-US" sz="2400" dirty="0" smtClean="0">
                <a:hlinkClick r:id="rId6"/>
              </a:rPr>
              <a:t>Cecilia.allen@rbha.org</a:t>
            </a:r>
            <a:r>
              <a:rPr lang="en-US" sz="2400" dirty="0" smtClean="0"/>
              <a:t> </a:t>
            </a:r>
            <a:endParaRPr lang="en-US" sz="2400" dirty="0"/>
          </a:p>
        </p:txBody>
      </p:sp>
    </p:spTree>
    <p:extLst>
      <p:ext uri="{BB962C8B-B14F-4D97-AF65-F5344CB8AC3E}">
        <p14:creationId xmlns:p14="http://schemas.microsoft.com/office/powerpoint/2010/main" val="278889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33338"/>
            <a:ext cx="10515600" cy="1325563"/>
          </a:xfrm>
        </p:spPr>
        <p:txBody>
          <a:bodyPr/>
          <a:lstStyle/>
          <a:p>
            <a:r>
              <a:rPr lang="en-US" dirty="0" smtClean="0"/>
              <a:t>Housing First Model </a:t>
            </a:r>
            <a:endParaRPr lang="en-US" dirty="0"/>
          </a:p>
        </p:txBody>
      </p:sp>
      <p:sp>
        <p:nvSpPr>
          <p:cNvPr id="3" name="Content Placeholder 2"/>
          <p:cNvSpPr>
            <a:spLocks noGrp="1"/>
          </p:cNvSpPr>
          <p:nvPr>
            <p:ph idx="1"/>
          </p:nvPr>
        </p:nvSpPr>
        <p:spPr>
          <a:xfrm>
            <a:off x="95250" y="1441450"/>
            <a:ext cx="10515600" cy="5060950"/>
          </a:xfrm>
        </p:spPr>
        <p:txBody>
          <a:bodyPr>
            <a:normAutofit lnSpcReduction="10000"/>
          </a:bodyPr>
          <a:lstStyle/>
          <a:p>
            <a:r>
              <a:rPr lang="en-US" dirty="0" smtClean="0"/>
              <a:t>HEARTH Act – Homeless Emergency Assistance and Rapid </a:t>
            </a:r>
            <a:br>
              <a:rPr lang="en-US" dirty="0" smtClean="0"/>
            </a:br>
            <a:r>
              <a:rPr lang="en-US" dirty="0" smtClean="0"/>
              <a:t>Transition to Housing Act. 2009</a:t>
            </a:r>
          </a:p>
          <a:p>
            <a:r>
              <a:rPr lang="en-US" dirty="0" smtClean="0"/>
              <a:t>Most comprehensive and significant change to the</a:t>
            </a:r>
            <a:br>
              <a:rPr lang="en-US" dirty="0" smtClean="0"/>
            </a:br>
            <a:r>
              <a:rPr lang="en-US" dirty="0" smtClean="0"/>
              <a:t>McKinney-Vento Act.  </a:t>
            </a:r>
          </a:p>
          <a:p>
            <a:r>
              <a:rPr lang="en-US" dirty="0" smtClean="0"/>
              <a:t>Identifies a goal that people who become homeless are housed within 30 days. </a:t>
            </a:r>
          </a:p>
          <a:p>
            <a:r>
              <a:rPr lang="en-US" dirty="0" smtClean="0"/>
              <a:t>Approach based on Maslow’s hierarchy of needs and prioritizes housing as the most critical needs of people experiencing homelessness. </a:t>
            </a:r>
          </a:p>
          <a:p>
            <a:r>
              <a:rPr lang="en-US" dirty="0" smtClean="0"/>
              <a:t>Housing first strategies include Prevention and Diversion, Rapid Rehousing, Permanent Supportive Housing and housing-focused case management.  </a:t>
            </a:r>
            <a:endParaRPr lang="en-US" dirty="0"/>
          </a:p>
        </p:txBody>
      </p:sp>
      <p:pic>
        <p:nvPicPr>
          <p:cNvPr id="1026" name="Picture 2" descr="Image result for housing first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500" y="-33338"/>
            <a:ext cx="3111500" cy="308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41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Specialists – Filling the Gap</a:t>
            </a:r>
            <a:endParaRPr lang="en-US" dirty="0"/>
          </a:p>
        </p:txBody>
      </p:sp>
      <p:sp>
        <p:nvSpPr>
          <p:cNvPr id="3" name="Content Placeholder 2"/>
          <p:cNvSpPr>
            <a:spLocks noGrp="1"/>
          </p:cNvSpPr>
          <p:nvPr>
            <p:ph idx="1"/>
          </p:nvPr>
        </p:nvSpPr>
        <p:spPr>
          <a:xfrm>
            <a:off x="431800" y="1435100"/>
            <a:ext cx="10515600" cy="5575300"/>
          </a:xfrm>
        </p:spPr>
        <p:txBody>
          <a:bodyPr/>
          <a:lstStyle/>
          <a:p>
            <a:r>
              <a:rPr lang="en-US" dirty="0"/>
              <a:t>P</a:t>
            </a:r>
            <a:r>
              <a:rPr lang="en-US" dirty="0" smtClean="0"/>
              <a:t>rovide </a:t>
            </a:r>
            <a:r>
              <a:rPr lang="en-US" dirty="0"/>
              <a:t>housing search and supportive services to promote participants self sufficiency, integration into the community, and permanency in </a:t>
            </a:r>
            <a:r>
              <a:rPr lang="en-US" dirty="0" smtClean="0"/>
              <a:t>housing. </a:t>
            </a:r>
          </a:p>
          <a:p>
            <a:r>
              <a:rPr lang="en-US" dirty="0" smtClean="0"/>
              <a:t>Serve </a:t>
            </a:r>
            <a:r>
              <a:rPr lang="en-US" dirty="0"/>
              <a:t>as an ongoing liaison between property managers and </a:t>
            </a:r>
            <a:r>
              <a:rPr lang="en-US" dirty="0" smtClean="0"/>
              <a:t>participants.</a:t>
            </a:r>
          </a:p>
          <a:p>
            <a:r>
              <a:rPr lang="en-US" dirty="0"/>
              <a:t>Assist participants in development of a strength-based/solution-focused individualized goal and action plan that promotes permanent housing and </a:t>
            </a:r>
            <a:r>
              <a:rPr lang="en-US" dirty="0" smtClean="0"/>
              <a:t>self-sufficiency. </a:t>
            </a:r>
          </a:p>
          <a:p>
            <a:r>
              <a:rPr lang="en-US" dirty="0" smtClean="0"/>
              <a:t>Richmond Housing Specialist group meets monthly. </a:t>
            </a:r>
            <a:endParaRPr lang="en-US" dirty="0"/>
          </a:p>
          <a:p>
            <a:r>
              <a:rPr lang="en-US" dirty="0" smtClean="0"/>
              <a:t>Quarterly landlord </a:t>
            </a:r>
            <a:r>
              <a:rPr lang="en-US" dirty="0"/>
              <a:t>engagement </a:t>
            </a:r>
            <a:r>
              <a:rPr lang="en-US" dirty="0" smtClean="0"/>
              <a:t>sessions. </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84175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Landlords Partnering with Service Agencies</a:t>
            </a:r>
            <a:endParaRPr lang="en-US" dirty="0"/>
          </a:p>
        </p:txBody>
      </p:sp>
      <p:sp>
        <p:nvSpPr>
          <p:cNvPr id="3" name="Content Placeholder 2"/>
          <p:cNvSpPr>
            <a:spLocks noGrp="1"/>
          </p:cNvSpPr>
          <p:nvPr>
            <p:ph idx="1"/>
          </p:nvPr>
        </p:nvSpPr>
        <p:spPr/>
        <p:txBody>
          <a:bodyPr>
            <a:normAutofit lnSpcReduction="10000"/>
          </a:bodyPr>
          <a:lstStyle/>
          <a:p>
            <a:r>
              <a:rPr lang="en-US" dirty="0" smtClean="0"/>
              <a:t>On time rent payments. </a:t>
            </a:r>
          </a:p>
          <a:p>
            <a:r>
              <a:rPr lang="en-US" dirty="0" smtClean="0"/>
              <a:t>Find tenants and reduce vacancy rates. </a:t>
            </a:r>
          </a:p>
          <a:p>
            <a:r>
              <a:rPr lang="en-US" dirty="0" smtClean="0"/>
              <a:t>Keep renters in their units for the long term – our goal is for tenants to be permanently housed. </a:t>
            </a:r>
          </a:p>
          <a:p>
            <a:r>
              <a:rPr lang="en-US" dirty="0" smtClean="0"/>
              <a:t>Prevent costly evictions – staff regularly check-in with clients and provide case management. </a:t>
            </a:r>
          </a:p>
          <a:p>
            <a:r>
              <a:rPr lang="en-US" dirty="0" smtClean="0"/>
              <a:t>Make sure tenants are good neighbors. Case managers provide access to financial counseling, employment resources and other mainstream resources.  (Case managers network). </a:t>
            </a:r>
          </a:p>
          <a:p>
            <a:r>
              <a:rPr lang="en-US" dirty="0" smtClean="0"/>
              <a:t>Personal satisfaction – helping someone get back on their feet. </a:t>
            </a:r>
            <a:endParaRPr lang="en-US" dirty="0"/>
          </a:p>
        </p:txBody>
      </p:sp>
      <p:pic>
        <p:nvPicPr>
          <p:cNvPr id="2050" name="Picture 2" descr="https://mail.google.com/mail/u/1/?ui=2&amp;ik=dc10108561&amp;view=fimg&amp;th=1633dbd261cb2f3d&amp;attid=0.3&amp;disp=emb&amp;realattid=ii_jgx3j3ln3_1633db95e06ec7d7&amp;attbid=ANGjdJ8U87aYb7f0B0fTbGq150lCxyXhH_zy65i4npGZg4YEqqVA4WQiIY7dYiihIn4BZniGKnK9iWZ1vDsN_JpzxC9Theq3OeRvHy3fwehz6GY6HX0b-Ib1AMWlSrA&amp;sz=w448-h148&amp;ats=1525785714736&amp;rm=1633dbd261cb2f3d&amp;zw&amp;ats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6475" y="1120775"/>
            <a:ext cx="42291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92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Program – </a:t>
            </a:r>
            <a:br>
              <a:rPr lang="en-US" dirty="0" smtClean="0"/>
            </a:br>
            <a:r>
              <a:rPr lang="en-US" dirty="0" smtClean="0"/>
              <a:t>Commonwealth Catholic Charities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Grant from DHCD Department of Housing and Community Development. </a:t>
            </a:r>
          </a:p>
          <a:p>
            <a:r>
              <a:rPr lang="en-US" dirty="0" smtClean="0"/>
              <a:t>Referrals from approved access points. </a:t>
            </a:r>
          </a:p>
          <a:p>
            <a:r>
              <a:rPr lang="en-US" dirty="0" smtClean="0"/>
              <a:t>Clients who are at risk and meet other eligibility.  </a:t>
            </a:r>
          </a:p>
          <a:p>
            <a:r>
              <a:rPr lang="en-US" dirty="0" smtClean="0"/>
              <a:t>Up to 24 months of financial assistance. </a:t>
            </a:r>
          </a:p>
          <a:p>
            <a:r>
              <a:rPr lang="en-US" dirty="0" smtClean="0"/>
              <a:t>Up to 6 months in rent arrears. </a:t>
            </a:r>
          </a:p>
          <a:p>
            <a:r>
              <a:rPr lang="en-US" dirty="0" smtClean="0"/>
              <a:t>Security deposits, first month’s rent, utility deposits and payments and more – case by case.  </a:t>
            </a:r>
          </a:p>
          <a:p>
            <a:r>
              <a:rPr lang="en-US" dirty="0" smtClean="0"/>
              <a:t>Active participation from client is required.  </a:t>
            </a:r>
          </a:p>
          <a:p>
            <a:r>
              <a:rPr lang="en-US" dirty="0" smtClean="0"/>
              <a:t>Ongoing monthly case management and connecting individuals with mainstream resources for successful housing stabilization. </a:t>
            </a:r>
          </a:p>
          <a:p>
            <a:endParaRPr lang="en-US" dirty="0"/>
          </a:p>
        </p:txBody>
      </p:sp>
    </p:spTree>
    <p:extLst>
      <p:ext uri="{BB962C8B-B14F-4D97-AF65-F5344CB8AC3E}">
        <p14:creationId xmlns:p14="http://schemas.microsoft.com/office/powerpoint/2010/main" val="258226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Program Rental Guidelines and Documentation	</a:t>
            </a:r>
            <a:endParaRPr lang="en-US" dirty="0"/>
          </a:p>
        </p:txBody>
      </p:sp>
      <p:sp>
        <p:nvSpPr>
          <p:cNvPr id="3" name="Content Placeholder 2"/>
          <p:cNvSpPr>
            <a:spLocks noGrp="1"/>
          </p:cNvSpPr>
          <p:nvPr>
            <p:ph idx="1"/>
          </p:nvPr>
        </p:nvSpPr>
        <p:spPr/>
        <p:txBody>
          <a:bodyPr/>
          <a:lstStyle/>
          <a:p>
            <a:r>
              <a:rPr lang="en-US" dirty="0" smtClean="0"/>
              <a:t>Unit must be at or below fair market rent. </a:t>
            </a:r>
          </a:p>
          <a:p>
            <a:r>
              <a:rPr lang="en-US" dirty="0" smtClean="0"/>
              <a:t>Efficiency $864,  1 bed $907, 2 bed $1042, 3 bed $1386</a:t>
            </a:r>
          </a:p>
          <a:p>
            <a:r>
              <a:rPr lang="en-US" dirty="0" smtClean="0"/>
              <a:t>Must meet rent reasonableness.</a:t>
            </a:r>
          </a:p>
          <a:p>
            <a:r>
              <a:rPr lang="en-US" dirty="0"/>
              <a:t>Must have valid </a:t>
            </a:r>
            <a:r>
              <a:rPr lang="en-US" dirty="0" smtClean="0"/>
              <a:t>lease.</a:t>
            </a:r>
          </a:p>
          <a:p>
            <a:r>
              <a:rPr lang="en-US" dirty="0" smtClean="0"/>
              <a:t>One-time habitability check-list. </a:t>
            </a:r>
          </a:p>
          <a:p>
            <a:r>
              <a:rPr lang="en-US" dirty="0" smtClean="0"/>
              <a:t>Lead paint visual assessment if children under age of 6 in household. </a:t>
            </a:r>
          </a:p>
          <a:p>
            <a:r>
              <a:rPr lang="en-US" dirty="0" smtClean="0"/>
              <a:t>Landlord is aware of when assistance ends.  </a:t>
            </a:r>
            <a:endParaRPr lang="en-US" dirty="0"/>
          </a:p>
        </p:txBody>
      </p:sp>
    </p:spTree>
    <p:extLst>
      <p:ext uri="{BB962C8B-B14F-4D97-AF65-F5344CB8AC3E}">
        <p14:creationId xmlns:p14="http://schemas.microsoft.com/office/powerpoint/2010/main" val="83344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 Program </a:t>
            </a:r>
            <a:endParaRPr lang="en-US" dirty="0"/>
          </a:p>
        </p:txBody>
      </p:sp>
      <p:sp>
        <p:nvSpPr>
          <p:cNvPr id="3" name="Content Placeholder 2"/>
          <p:cNvSpPr>
            <a:spLocks noGrp="1"/>
          </p:cNvSpPr>
          <p:nvPr>
            <p:ph idx="1"/>
          </p:nvPr>
        </p:nvSpPr>
        <p:spPr>
          <a:xfrm>
            <a:off x="838200" y="1447800"/>
            <a:ext cx="10515600" cy="5156200"/>
          </a:xfrm>
        </p:spPr>
        <p:txBody>
          <a:bodyPr/>
          <a:lstStyle/>
          <a:p>
            <a:r>
              <a:rPr lang="en-US" dirty="0" smtClean="0"/>
              <a:t>In 2017, over 1200 people (632 households) were </a:t>
            </a:r>
            <a:r>
              <a:rPr lang="en-US" dirty="0" smtClean="0"/>
              <a:t/>
            </a:r>
            <a:br>
              <a:rPr lang="en-US" dirty="0" smtClean="0"/>
            </a:br>
            <a:r>
              <a:rPr lang="en-US" dirty="0" smtClean="0"/>
              <a:t>rapidly </a:t>
            </a:r>
            <a:r>
              <a:rPr lang="en-US" dirty="0" smtClean="0"/>
              <a:t>rehoused in Richmond.</a:t>
            </a:r>
          </a:p>
          <a:p>
            <a:r>
              <a:rPr lang="en-US" dirty="0" smtClean="0"/>
              <a:t>37% of households included children.</a:t>
            </a:r>
          </a:p>
          <a:p>
            <a:r>
              <a:rPr lang="en-US" dirty="0" smtClean="0"/>
              <a:t>83% of people housed through rapid rehousing do not become homeless for at least one year.</a:t>
            </a:r>
          </a:p>
          <a:p>
            <a:r>
              <a:rPr lang="en-US" dirty="0" smtClean="0"/>
              <a:t>A </a:t>
            </a:r>
            <a:r>
              <a:rPr lang="en-US" dirty="0"/>
              <a:t>tailored package of assistance that may include the use of time-limited financial assistance and targeted supportive services</a:t>
            </a:r>
            <a:r>
              <a:rPr lang="en-US" dirty="0" smtClean="0"/>
              <a:t>.</a:t>
            </a:r>
          </a:p>
          <a:p>
            <a:r>
              <a:rPr lang="en-US" dirty="0" smtClean="0"/>
              <a:t>Security deposit, Utility, Rent and Move-in assistance. </a:t>
            </a:r>
          </a:p>
          <a:p>
            <a:r>
              <a:rPr lang="en-US" dirty="0" smtClean="0"/>
              <a:t>Typically up to 6 months or less. </a:t>
            </a:r>
          </a:p>
          <a:p>
            <a:r>
              <a:rPr lang="en-US" dirty="0" smtClean="0"/>
              <a:t>Case management. </a:t>
            </a:r>
          </a:p>
          <a:p>
            <a:endParaRPr lang="en-US" dirty="0" smtClean="0"/>
          </a:p>
        </p:txBody>
      </p:sp>
      <p:pic>
        <p:nvPicPr>
          <p:cNvPr id="1026" name="Picture 2" descr="https://mail.google.com/mail/u/1/?ui=2&amp;ik=dc10108561&amp;view=fimg&amp;th=1633dbd261cb2f3d&amp;attid=0.1&amp;disp=emb&amp;realattid=ii_jgx3blaj1_1633db40d5e073f9&amp;attbid=ANGjdJ81ohbmER8plFv50P4EwSUSl1v05ZdMaQz2u9EYn-s3qE_8hZTqyluwVHGpN0K5hrQ7HUJBB8FlImEClD-Vwx_6WG1JUT6iqwDXd5OTvVzIacfD9YJFD3olAKk&amp;sz=w448-h300&amp;ats=1525785714736&amp;rm=1633dbd261cb2f3d&amp;zw&amp;ats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6175" y="769016"/>
            <a:ext cx="2752725" cy="1843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9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	</a:t>
            </a:r>
            <a:endParaRPr lang="en-US" dirty="0"/>
          </a:p>
        </p:txBody>
      </p:sp>
      <p:sp>
        <p:nvSpPr>
          <p:cNvPr id="3" name="Content Placeholder 2"/>
          <p:cNvSpPr>
            <a:spLocks noGrp="1"/>
          </p:cNvSpPr>
          <p:nvPr>
            <p:ph idx="1"/>
          </p:nvPr>
        </p:nvSpPr>
        <p:spPr/>
        <p:txBody>
          <a:bodyPr>
            <a:normAutofit/>
          </a:bodyPr>
          <a:lstStyle/>
          <a:p>
            <a:r>
              <a:rPr lang="en-US" dirty="0" smtClean="0"/>
              <a:t>Permanent Housing for families/individuals who have lower barriers to maintaining housing stability</a:t>
            </a:r>
          </a:p>
          <a:p>
            <a:r>
              <a:rPr lang="en-US" dirty="0" smtClean="0"/>
              <a:t>Timeframes for assistance vary by each agency</a:t>
            </a:r>
          </a:p>
          <a:p>
            <a:r>
              <a:rPr lang="en-US" dirty="0" smtClean="0"/>
              <a:t>Agencies include:</a:t>
            </a:r>
          </a:p>
          <a:p>
            <a:pPr lvl="1"/>
            <a:r>
              <a:rPr lang="en-US" dirty="0" smtClean="0"/>
              <a:t>Hanover Safe Place (Domestic Violence Survivors)</a:t>
            </a:r>
          </a:p>
          <a:p>
            <a:pPr lvl="1"/>
            <a:r>
              <a:rPr lang="en-US" dirty="0" err="1" smtClean="0"/>
              <a:t>HomeAgain</a:t>
            </a:r>
            <a:r>
              <a:rPr lang="en-US" dirty="0" smtClean="0"/>
              <a:t> (Families and Single Adults)</a:t>
            </a:r>
          </a:p>
          <a:p>
            <a:pPr lvl="1"/>
            <a:r>
              <a:rPr lang="en-US" dirty="0" smtClean="0"/>
              <a:t>Housing Families First (Families)</a:t>
            </a:r>
          </a:p>
          <a:p>
            <a:pPr lvl="1"/>
            <a:r>
              <a:rPr lang="en-US" dirty="0" smtClean="0"/>
              <a:t>St. Joseph’s Villa (Families, Single Adults, and Youth Homeless)</a:t>
            </a:r>
          </a:p>
          <a:p>
            <a:pPr lvl="1"/>
            <a:r>
              <a:rPr lang="en-US" dirty="0" smtClean="0"/>
              <a:t>Virginia Supportive Housing (SSVF for Veteran Families and Single Adults)</a:t>
            </a:r>
            <a:endParaRPr lang="en-US" dirty="0"/>
          </a:p>
        </p:txBody>
      </p:sp>
    </p:spTree>
    <p:extLst>
      <p:ext uri="{BB962C8B-B14F-4D97-AF65-F5344CB8AC3E}">
        <p14:creationId xmlns:p14="http://schemas.microsoft.com/office/powerpoint/2010/main" val="3265696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1522</Words>
  <Application>Microsoft Office PowerPoint</Application>
  <PresentationFormat>Widescreen</PresentationFormat>
  <Paragraphs>148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Community Housing Programs Demystified</vt:lpstr>
      <vt:lpstr>Speakers </vt:lpstr>
      <vt:lpstr>Housing First Model </vt:lpstr>
      <vt:lpstr>Housing Specialists – Filling the Gap</vt:lpstr>
      <vt:lpstr>Benefits for Landlords Partnering with Service Agencies</vt:lpstr>
      <vt:lpstr>Prevention Program –  Commonwealth Catholic Charities </vt:lpstr>
      <vt:lpstr>Prevention Program Rental Guidelines and Documentation </vt:lpstr>
      <vt:lpstr>Rapid Rehousing Program </vt:lpstr>
      <vt:lpstr>Rapid Rehousing </vt:lpstr>
      <vt:lpstr>Rapid Rehousing</vt:lpstr>
      <vt:lpstr>Housing Veterans </vt:lpstr>
      <vt:lpstr>Housing Veterans</vt:lpstr>
      <vt:lpstr>Housing Veterans</vt:lpstr>
      <vt:lpstr>Housing Veterans </vt:lpstr>
      <vt:lpstr>Permanent Supportive Housing</vt:lpstr>
      <vt:lpstr>Permanent Supportive Housing</vt:lpstr>
      <vt:lpstr>Permanent Supportive Housing </vt:lpstr>
      <vt:lpstr>Permanent Supportive Housing</vt:lpstr>
      <vt:lpstr>Permanent Supportive Housing </vt:lpstr>
      <vt:lpstr>Reduction in Homelessness in Richmond with Housing Programs</vt:lpstr>
      <vt:lpstr>Landlord Engagement Event   June 27, 2018,  3PM – 4PM Downstairs Auditorium of  Richmond Public Library  101 E. Franklin St, Richmond, VA 23219</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Housing Programs Demystified</dc:title>
  <dc:creator>Cecilia Allen</dc:creator>
  <cp:lastModifiedBy>Levine, Jennifer</cp:lastModifiedBy>
  <cp:revision>34</cp:revision>
  <cp:lastPrinted>2018-05-08T13:28:19Z</cp:lastPrinted>
  <dcterms:created xsi:type="dcterms:W3CDTF">2018-05-02T15:58:31Z</dcterms:created>
  <dcterms:modified xsi:type="dcterms:W3CDTF">2018-05-08T13:47:32Z</dcterms:modified>
</cp:coreProperties>
</file>